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notesMasterIdLst>
    <p:notesMasterId r:id="rId9"/>
  </p:notesMasterIdLst>
  <p:sldIdLst>
    <p:sldId id="257" r:id="rId2"/>
    <p:sldId id="258" r:id="rId3"/>
    <p:sldId id="259" r:id="rId4"/>
    <p:sldId id="260" r:id="rId5"/>
    <p:sldId id="264" r:id="rId6"/>
    <p:sldId id="261" r:id="rId7"/>
    <p:sldId id="265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8312" autoAdjust="0"/>
  </p:normalViewPr>
  <p:slideViewPr>
    <p:cSldViewPr>
      <p:cViewPr>
        <p:scale>
          <a:sx n="50" d="100"/>
          <a:sy n="50" d="100"/>
        </p:scale>
        <p:origin x="-1738" y="-1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AFDCCE1-C6A4-431D-90CC-5F8A087A1BAC}" type="doc">
      <dgm:prSet loTypeId="urn:microsoft.com/office/officeart/2005/8/layout/process4" loCatId="list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2DA52980-6A27-49BA-8B77-B697F3969B13}">
      <dgm:prSet custT="1"/>
      <dgm:spPr/>
      <dgm:t>
        <a:bodyPr/>
        <a:lstStyle/>
        <a:p>
          <a:r>
            <a:rPr lang="en-GB" sz="1400" b="0" dirty="0" smtClean="0"/>
            <a:t>Create a suffix mapping for each user defined in the </a:t>
          </a:r>
          <a:r>
            <a:rPr lang="en-GB" sz="1400" b="0" dirty="0" err="1" smtClean="0"/>
            <a:t>Permissioning</a:t>
          </a:r>
          <a:r>
            <a:rPr lang="en-GB" sz="1400" b="0" dirty="0" smtClean="0"/>
            <a:t> adapter to append the user’s tier to any FX request’s subject</a:t>
          </a:r>
        </a:p>
      </dgm:t>
    </dgm:pt>
    <dgm:pt modelId="{300CCD35-DD6D-4049-AD3A-AB7E4662D177}" type="parTrans" cxnId="{717B16D0-2B4E-4A40-894C-292337A2C323}">
      <dgm:prSet/>
      <dgm:spPr/>
      <dgm:t>
        <a:bodyPr/>
        <a:lstStyle/>
        <a:p>
          <a:endParaRPr lang="en-GB"/>
        </a:p>
      </dgm:t>
    </dgm:pt>
    <dgm:pt modelId="{7C0A52F1-D64D-43D8-9A64-C357818EDE9D}" type="sibTrans" cxnId="{717B16D0-2B4E-4A40-894C-292337A2C323}">
      <dgm:prSet/>
      <dgm:spPr/>
      <dgm:t>
        <a:bodyPr/>
        <a:lstStyle/>
        <a:p>
          <a:endParaRPr lang="en-GB"/>
        </a:p>
      </dgm:t>
    </dgm:pt>
    <dgm:pt modelId="{12636DEF-DD0B-4D37-9B84-278F003553FA}">
      <dgm:prSet custT="1"/>
      <dgm:spPr/>
      <dgm:t>
        <a:bodyPr/>
        <a:lstStyle/>
        <a:p>
          <a:r>
            <a:rPr lang="en-GB" sz="1400" b="0" dirty="0" smtClean="0"/>
            <a:t>Re-deploy the </a:t>
          </a:r>
          <a:r>
            <a:rPr lang="en-GB" sz="1400" b="0" dirty="0" err="1" smtClean="0"/>
            <a:t>Permissioning</a:t>
          </a:r>
          <a:r>
            <a:rPr lang="en-GB" sz="1400" b="0" dirty="0" smtClean="0"/>
            <a:t> Adapter and try it out in Liberator Explorer</a:t>
          </a:r>
        </a:p>
      </dgm:t>
    </dgm:pt>
    <dgm:pt modelId="{974B3A01-B907-4D18-80BD-391E6359BBC2}" type="parTrans" cxnId="{14E15470-7E91-4900-A962-0392098F8877}">
      <dgm:prSet/>
      <dgm:spPr/>
      <dgm:t>
        <a:bodyPr/>
        <a:lstStyle/>
        <a:p>
          <a:endParaRPr lang="en-GB"/>
        </a:p>
      </dgm:t>
    </dgm:pt>
    <dgm:pt modelId="{51AE4873-BB77-48FE-842D-1EA2C3E49F13}" type="sibTrans" cxnId="{14E15470-7E91-4900-A962-0392098F8877}">
      <dgm:prSet/>
      <dgm:spPr/>
      <dgm:t>
        <a:bodyPr/>
        <a:lstStyle/>
        <a:p>
          <a:endParaRPr lang="en-GB"/>
        </a:p>
      </dgm:t>
    </dgm:pt>
    <dgm:pt modelId="{95D3A656-92C6-4736-8E95-7FD1DA7F25D2}" type="pres">
      <dgm:prSet presAssocID="{DAFDCCE1-C6A4-431D-90CC-5F8A087A1BA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26F9EC10-39B2-4294-9F09-C1CC12866295}" type="pres">
      <dgm:prSet presAssocID="{12636DEF-DD0B-4D37-9B84-278F003553FA}" presName="boxAndChildren" presStyleCnt="0"/>
      <dgm:spPr/>
    </dgm:pt>
    <dgm:pt modelId="{CC3FCBDB-870F-44CA-9E08-34E90EB99F4F}" type="pres">
      <dgm:prSet presAssocID="{12636DEF-DD0B-4D37-9B84-278F003553FA}" presName="parentTextBox" presStyleLbl="node1" presStyleIdx="0" presStyleCnt="2"/>
      <dgm:spPr/>
      <dgm:t>
        <a:bodyPr/>
        <a:lstStyle/>
        <a:p>
          <a:endParaRPr lang="en-GB"/>
        </a:p>
      </dgm:t>
    </dgm:pt>
    <dgm:pt modelId="{1710FF77-15B3-45B0-BFD2-C5FF2E833258}" type="pres">
      <dgm:prSet presAssocID="{7C0A52F1-D64D-43D8-9A64-C357818EDE9D}" presName="sp" presStyleCnt="0"/>
      <dgm:spPr/>
    </dgm:pt>
    <dgm:pt modelId="{8922DBCE-4CDC-4E98-BD18-495A63619A74}" type="pres">
      <dgm:prSet presAssocID="{2DA52980-6A27-49BA-8B77-B697F3969B13}" presName="arrowAndChildren" presStyleCnt="0"/>
      <dgm:spPr/>
    </dgm:pt>
    <dgm:pt modelId="{7C659590-2083-46A6-88A1-1EE87B2B23CF}" type="pres">
      <dgm:prSet presAssocID="{2DA52980-6A27-49BA-8B77-B697F3969B13}" presName="parentTextArrow" presStyleLbl="node1" presStyleIdx="1" presStyleCnt="2"/>
      <dgm:spPr/>
      <dgm:t>
        <a:bodyPr/>
        <a:lstStyle/>
        <a:p>
          <a:endParaRPr lang="en-GB"/>
        </a:p>
      </dgm:t>
    </dgm:pt>
  </dgm:ptLst>
  <dgm:cxnLst>
    <dgm:cxn modelId="{14E15470-7E91-4900-A962-0392098F8877}" srcId="{DAFDCCE1-C6A4-431D-90CC-5F8A087A1BAC}" destId="{12636DEF-DD0B-4D37-9B84-278F003553FA}" srcOrd="1" destOrd="0" parTransId="{974B3A01-B907-4D18-80BD-391E6359BBC2}" sibTransId="{51AE4873-BB77-48FE-842D-1EA2C3E49F13}"/>
    <dgm:cxn modelId="{53A3206E-4003-4262-A48C-8E3CAE0BF82B}" type="presOf" srcId="{12636DEF-DD0B-4D37-9B84-278F003553FA}" destId="{CC3FCBDB-870F-44CA-9E08-34E90EB99F4F}" srcOrd="0" destOrd="0" presId="urn:microsoft.com/office/officeart/2005/8/layout/process4"/>
    <dgm:cxn modelId="{717B16D0-2B4E-4A40-894C-292337A2C323}" srcId="{DAFDCCE1-C6A4-431D-90CC-5F8A087A1BAC}" destId="{2DA52980-6A27-49BA-8B77-B697F3969B13}" srcOrd="0" destOrd="0" parTransId="{300CCD35-DD6D-4049-AD3A-AB7E4662D177}" sibTransId="{7C0A52F1-D64D-43D8-9A64-C357818EDE9D}"/>
    <dgm:cxn modelId="{887EB8EF-6AA6-45CC-AB7D-8B9A89639C1C}" type="presOf" srcId="{2DA52980-6A27-49BA-8B77-B697F3969B13}" destId="{7C659590-2083-46A6-88A1-1EE87B2B23CF}" srcOrd="0" destOrd="0" presId="urn:microsoft.com/office/officeart/2005/8/layout/process4"/>
    <dgm:cxn modelId="{ED7067CC-7791-42D9-82F0-C2062D558586}" type="presOf" srcId="{DAFDCCE1-C6A4-431D-90CC-5F8A087A1BAC}" destId="{95D3A656-92C6-4736-8E95-7FD1DA7F25D2}" srcOrd="0" destOrd="0" presId="urn:microsoft.com/office/officeart/2005/8/layout/process4"/>
    <dgm:cxn modelId="{0B14F76C-9DB1-422E-A7DB-561A8596CF71}" type="presParOf" srcId="{95D3A656-92C6-4736-8E95-7FD1DA7F25D2}" destId="{26F9EC10-39B2-4294-9F09-C1CC12866295}" srcOrd="0" destOrd="0" presId="urn:microsoft.com/office/officeart/2005/8/layout/process4"/>
    <dgm:cxn modelId="{B016658E-3580-4B47-8546-EC9860801602}" type="presParOf" srcId="{26F9EC10-39B2-4294-9F09-C1CC12866295}" destId="{CC3FCBDB-870F-44CA-9E08-34E90EB99F4F}" srcOrd="0" destOrd="0" presId="urn:microsoft.com/office/officeart/2005/8/layout/process4"/>
    <dgm:cxn modelId="{8AD33E50-C3F3-435D-AA62-A81B3B6112F4}" type="presParOf" srcId="{95D3A656-92C6-4736-8E95-7FD1DA7F25D2}" destId="{1710FF77-15B3-45B0-BFD2-C5FF2E833258}" srcOrd="1" destOrd="0" presId="urn:microsoft.com/office/officeart/2005/8/layout/process4"/>
    <dgm:cxn modelId="{06732B85-6FF3-4A3E-AA18-DD58D24E6C09}" type="presParOf" srcId="{95D3A656-92C6-4736-8E95-7FD1DA7F25D2}" destId="{8922DBCE-4CDC-4E98-BD18-495A63619A74}" srcOrd="2" destOrd="0" presId="urn:microsoft.com/office/officeart/2005/8/layout/process4"/>
    <dgm:cxn modelId="{DD8FCA3C-6BAF-4D04-AD49-0E19236D8C40}" type="presParOf" srcId="{8922DBCE-4CDC-4E98-BD18-495A63619A74}" destId="{7C659590-2083-46A6-88A1-1EE87B2B23CF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AFDCCE1-C6A4-431D-90CC-5F8A087A1BAC}" type="doc">
      <dgm:prSet loTypeId="urn:microsoft.com/office/officeart/2005/8/layout/process4" loCatId="list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2DA52980-6A27-49BA-8B77-B697F3969B13}">
      <dgm:prSet custT="1"/>
      <dgm:spPr/>
      <dgm:t>
        <a:bodyPr/>
        <a:lstStyle/>
        <a:p>
          <a:r>
            <a:rPr lang="en-GB" sz="1400" b="0" dirty="0" smtClean="0"/>
            <a:t>Create an object mapping to append the username to any FX data request</a:t>
          </a:r>
        </a:p>
      </dgm:t>
    </dgm:pt>
    <dgm:pt modelId="{300CCD35-DD6D-4049-AD3A-AB7E4662D177}" type="parTrans" cxnId="{717B16D0-2B4E-4A40-894C-292337A2C323}">
      <dgm:prSet/>
      <dgm:spPr/>
      <dgm:t>
        <a:bodyPr/>
        <a:lstStyle/>
        <a:p>
          <a:endParaRPr lang="en-GB"/>
        </a:p>
      </dgm:t>
    </dgm:pt>
    <dgm:pt modelId="{7C0A52F1-D64D-43D8-9A64-C357818EDE9D}" type="sibTrans" cxnId="{717B16D0-2B4E-4A40-894C-292337A2C323}">
      <dgm:prSet/>
      <dgm:spPr/>
      <dgm:t>
        <a:bodyPr/>
        <a:lstStyle/>
        <a:p>
          <a:endParaRPr lang="en-GB"/>
        </a:p>
      </dgm:t>
    </dgm:pt>
    <dgm:pt modelId="{472602C8-CA54-40A9-8555-70B65EA28F73}">
      <dgm:prSet custT="1"/>
      <dgm:spPr/>
      <dgm:t>
        <a:bodyPr/>
        <a:lstStyle/>
        <a:p>
          <a:r>
            <a:rPr lang="en-GB" sz="1400" b="0" dirty="0" smtClean="0"/>
            <a:t>Create a Custom Subject Mapper which determines the volume band and tier from a subject request which includes the amount and username</a:t>
          </a:r>
        </a:p>
      </dgm:t>
    </dgm:pt>
    <dgm:pt modelId="{C4306826-4A99-4690-8D97-D84A6B85F3EE}" type="parTrans" cxnId="{37ADDF25-629C-470D-A941-DBA77AEAD8EA}">
      <dgm:prSet/>
      <dgm:spPr/>
      <dgm:t>
        <a:bodyPr/>
        <a:lstStyle/>
        <a:p>
          <a:endParaRPr lang="en-GB"/>
        </a:p>
      </dgm:t>
    </dgm:pt>
    <dgm:pt modelId="{B3E4C40B-C24A-4C27-BCE7-145A67B64F8A}" type="sibTrans" cxnId="{37ADDF25-629C-470D-A941-DBA77AEAD8EA}">
      <dgm:prSet/>
      <dgm:spPr/>
      <dgm:t>
        <a:bodyPr/>
        <a:lstStyle/>
        <a:p>
          <a:endParaRPr lang="en-GB"/>
        </a:p>
      </dgm:t>
    </dgm:pt>
    <dgm:pt modelId="{12636DEF-DD0B-4D37-9B84-278F003553FA}">
      <dgm:prSet custT="1"/>
      <dgm:spPr/>
      <dgm:t>
        <a:bodyPr/>
        <a:lstStyle/>
        <a:p>
          <a:r>
            <a:rPr lang="en-GB" sz="1400" b="0" dirty="0" smtClean="0"/>
            <a:t>Configure Liberator to use the subject mapper and </a:t>
          </a:r>
        </a:p>
      </dgm:t>
    </dgm:pt>
    <dgm:pt modelId="{974B3A01-B907-4D18-80BD-391E6359BBC2}" type="parTrans" cxnId="{14E15470-7E91-4900-A962-0392098F8877}">
      <dgm:prSet/>
      <dgm:spPr/>
      <dgm:t>
        <a:bodyPr/>
        <a:lstStyle/>
        <a:p>
          <a:endParaRPr lang="en-GB"/>
        </a:p>
      </dgm:t>
    </dgm:pt>
    <dgm:pt modelId="{51AE4873-BB77-48FE-842D-1EA2C3E49F13}" type="sibTrans" cxnId="{14E15470-7E91-4900-A962-0392098F8877}">
      <dgm:prSet/>
      <dgm:spPr/>
      <dgm:t>
        <a:bodyPr/>
        <a:lstStyle/>
        <a:p>
          <a:endParaRPr lang="en-GB"/>
        </a:p>
      </dgm:t>
    </dgm:pt>
    <dgm:pt modelId="{55D0BD1A-BC86-4D8B-BA7D-6BD79401FC7F}">
      <dgm:prSet/>
      <dgm:spPr/>
      <dgm:t>
        <a:bodyPr/>
        <a:lstStyle/>
        <a:p>
          <a:r>
            <a:rPr lang="en-GB" b="0" dirty="0" smtClean="0"/>
            <a:t>Prices for new requests like /FX/GBPUSD/4473 will now depend on the tier and volume band which the user and amount  (respectively) fall under.</a:t>
          </a:r>
        </a:p>
      </dgm:t>
    </dgm:pt>
    <dgm:pt modelId="{B6BECBC1-0818-46A0-9CAB-11C3E324678D}" type="parTrans" cxnId="{125020DB-1AE3-4900-9AAB-3DCB59C764F2}">
      <dgm:prSet/>
      <dgm:spPr/>
      <dgm:t>
        <a:bodyPr/>
        <a:lstStyle/>
        <a:p>
          <a:endParaRPr lang="en-GB"/>
        </a:p>
      </dgm:t>
    </dgm:pt>
    <dgm:pt modelId="{D0B35C81-0891-41D6-A16B-0A88225F726D}" type="sibTrans" cxnId="{125020DB-1AE3-4900-9AAB-3DCB59C764F2}">
      <dgm:prSet/>
      <dgm:spPr/>
      <dgm:t>
        <a:bodyPr/>
        <a:lstStyle/>
        <a:p>
          <a:endParaRPr lang="en-GB"/>
        </a:p>
      </dgm:t>
    </dgm:pt>
    <dgm:pt modelId="{95D3A656-92C6-4736-8E95-7FD1DA7F25D2}" type="pres">
      <dgm:prSet presAssocID="{DAFDCCE1-C6A4-431D-90CC-5F8A087A1BA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5544597D-989B-4DC6-8D76-357CA81EDC75}" type="pres">
      <dgm:prSet presAssocID="{55D0BD1A-BC86-4D8B-BA7D-6BD79401FC7F}" presName="boxAndChildren" presStyleCnt="0"/>
      <dgm:spPr/>
    </dgm:pt>
    <dgm:pt modelId="{D8476C67-F86B-4F4F-941E-D82AC513E0E3}" type="pres">
      <dgm:prSet presAssocID="{55D0BD1A-BC86-4D8B-BA7D-6BD79401FC7F}" presName="parentTextBox" presStyleLbl="node1" presStyleIdx="0" presStyleCnt="4"/>
      <dgm:spPr/>
      <dgm:t>
        <a:bodyPr/>
        <a:lstStyle/>
        <a:p>
          <a:endParaRPr lang="en-GB"/>
        </a:p>
      </dgm:t>
    </dgm:pt>
    <dgm:pt modelId="{9E38DF75-5DF9-49D3-90C9-C46AD6A251D9}" type="pres">
      <dgm:prSet presAssocID="{51AE4873-BB77-48FE-842D-1EA2C3E49F13}" presName="sp" presStyleCnt="0"/>
      <dgm:spPr/>
    </dgm:pt>
    <dgm:pt modelId="{87618779-3A20-451F-AD54-753DEC5EE37F}" type="pres">
      <dgm:prSet presAssocID="{12636DEF-DD0B-4D37-9B84-278F003553FA}" presName="arrowAndChildren" presStyleCnt="0"/>
      <dgm:spPr/>
    </dgm:pt>
    <dgm:pt modelId="{87954192-0677-4354-95E5-EA18F3459DD2}" type="pres">
      <dgm:prSet presAssocID="{12636DEF-DD0B-4D37-9B84-278F003553FA}" presName="parentTextArrow" presStyleLbl="node1" presStyleIdx="1" presStyleCnt="4"/>
      <dgm:spPr/>
      <dgm:t>
        <a:bodyPr/>
        <a:lstStyle/>
        <a:p>
          <a:endParaRPr lang="en-GB"/>
        </a:p>
      </dgm:t>
    </dgm:pt>
    <dgm:pt modelId="{4DFA76A6-5F0D-4C1A-8477-B4DA097620AA}" type="pres">
      <dgm:prSet presAssocID="{B3E4C40B-C24A-4C27-BCE7-145A67B64F8A}" presName="sp" presStyleCnt="0"/>
      <dgm:spPr/>
    </dgm:pt>
    <dgm:pt modelId="{C8E6446E-B5E5-4DE4-954F-BFBA9BFB6845}" type="pres">
      <dgm:prSet presAssocID="{472602C8-CA54-40A9-8555-70B65EA28F73}" presName="arrowAndChildren" presStyleCnt="0"/>
      <dgm:spPr/>
    </dgm:pt>
    <dgm:pt modelId="{A58FD876-B609-45AB-ACE4-B310EF456751}" type="pres">
      <dgm:prSet presAssocID="{472602C8-CA54-40A9-8555-70B65EA28F73}" presName="parentTextArrow" presStyleLbl="node1" presStyleIdx="2" presStyleCnt="4"/>
      <dgm:spPr/>
      <dgm:t>
        <a:bodyPr/>
        <a:lstStyle/>
        <a:p>
          <a:endParaRPr lang="en-GB"/>
        </a:p>
      </dgm:t>
    </dgm:pt>
    <dgm:pt modelId="{1710FF77-15B3-45B0-BFD2-C5FF2E833258}" type="pres">
      <dgm:prSet presAssocID="{7C0A52F1-D64D-43D8-9A64-C357818EDE9D}" presName="sp" presStyleCnt="0"/>
      <dgm:spPr/>
    </dgm:pt>
    <dgm:pt modelId="{8922DBCE-4CDC-4E98-BD18-495A63619A74}" type="pres">
      <dgm:prSet presAssocID="{2DA52980-6A27-49BA-8B77-B697F3969B13}" presName="arrowAndChildren" presStyleCnt="0"/>
      <dgm:spPr/>
    </dgm:pt>
    <dgm:pt modelId="{7C659590-2083-46A6-88A1-1EE87B2B23CF}" type="pres">
      <dgm:prSet presAssocID="{2DA52980-6A27-49BA-8B77-B697F3969B13}" presName="parentTextArrow" presStyleLbl="node1" presStyleIdx="3" presStyleCnt="4"/>
      <dgm:spPr/>
      <dgm:t>
        <a:bodyPr/>
        <a:lstStyle/>
        <a:p>
          <a:endParaRPr lang="en-GB"/>
        </a:p>
      </dgm:t>
    </dgm:pt>
  </dgm:ptLst>
  <dgm:cxnLst>
    <dgm:cxn modelId="{14E15470-7E91-4900-A962-0392098F8877}" srcId="{DAFDCCE1-C6A4-431D-90CC-5F8A087A1BAC}" destId="{12636DEF-DD0B-4D37-9B84-278F003553FA}" srcOrd="2" destOrd="0" parTransId="{974B3A01-B907-4D18-80BD-391E6359BBC2}" sibTransId="{51AE4873-BB77-48FE-842D-1EA2C3E49F13}"/>
    <dgm:cxn modelId="{5F282035-A502-468C-9A2C-F30F6075E121}" type="presOf" srcId="{55D0BD1A-BC86-4D8B-BA7D-6BD79401FC7F}" destId="{D8476C67-F86B-4F4F-941E-D82AC513E0E3}" srcOrd="0" destOrd="0" presId="urn:microsoft.com/office/officeart/2005/8/layout/process4"/>
    <dgm:cxn modelId="{717B16D0-2B4E-4A40-894C-292337A2C323}" srcId="{DAFDCCE1-C6A4-431D-90CC-5F8A087A1BAC}" destId="{2DA52980-6A27-49BA-8B77-B697F3969B13}" srcOrd="0" destOrd="0" parTransId="{300CCD35-DD6D-4049-AD3A-AB7E4662D177}" sibTransId="{7C0A52F1-D64D-43D8-9A64-C357818EDE9D}"/>
    <dgm:cxn modelId="{20474BAF-E958-40DB-86EF-B12F0B25C1AB}" type="presOf" srcId="{DAFDCCE1-C6A4-431D-90CC-5F8A087A1BAC}" destId="{95D3A656-92C6-4736-8E95-7FD1DA7F25D2}" srcOrd="0" destOrd="0" presId="urn:microsoft.com/office/officeart/2005/8/layout/process4"/>
    <dgm:cxn modelId="{125020DB-1AE3-4900-9AAB-3DCB59C764F2}" srcId="{DAFDCCE1-C6A4-431D-90CC-5F8A087A1BAC}" destId="{55D0BD1A-BC86-4D8B-BA7D-6BD79401FC7F}" srcOrd="3" destOrd="0" parTransId="{B6BECBC1-0818-46A0-9CAB-11C3E324678D}" sibTransId="{D0B35C81-0891-41D6-A16B-0A88225F726D}"/>
    <dgm:cxn modelId="{ADC3B5A0-E244-4953-915D-68149ECF10D4}" type="presOf" srcId="{2DA52980-6A27-49BA-8B77-B697F3969B13}" destId="{7C659590-2083-46A6-88A1-1EE87B2B23CF}" srcOrd="0" destOrd="0" presId="urn:microsoft.com/office/officeart/2005/8/layout/process4"/>
    <dgm:cxn modelId="{F2FCB861-4FB7-400E-9714-198708701B56}" type="presOf" srcId="{12636DEF-DD0B-4D37-9B84-278F003553FA}" destId="{87954192-0677-4354-95E5-EA18F3459DD2}" srcOrd="0" destOrd="0" presId="urn:microsoft.com/office/officeart/2005/8/layout/process4"/>
    <dgm:cxn modelId="{37ADDF25-629C-470D-A941-DBA77AEAD8EA}" srcId="{DAFDCCE1-C6A4-431D-90CC-5F8A087A1BAC}" destId="{472602C8-CA54-40A9-8555-70B65EA28F73}" srcOrd="1" destOrd="0" parTransId="{C4306826-4A99-4690-8D97-D84A6B85F3EE}" sibTransId="{B3E4C40B-C24A-4C27-BCE7-145A67B64F8A}"/>
    <dgm:cxn modelId="{23EDD184-54E8-4C5E-B6CF-973852401126}" type="presOf" srcId="{472602C8-CA54-40A9-8555-70B65EA28F73}" destId="{A58FD876-B609-45AB-ACE4-B310EF456751}" srcOrd="0" destOrd="0" presId="urn:microsoft.com/office/officeart/2005/8/layout/process4"/>
    <dgm:cxn modelId="{4698E786-9DE0-41E3-AB71-54B6FADF4467}" type="presParOf" srcId="{95D3A656-92C6-4736-8E95-7FD1DA7F25D2}" destId="{5544597D-989B-4DC6-8D76-357CA81EDC75}" srcOrd="0" destOrd="0" presId="urn:microsoft.com/office/officeart/2005/8/layout/process4"/>
    <dgm:cxn modelId="{03DF7817-BA7F-4D63-A10A-F8D07DD7D102}" type="presParOf" srcId="{5544597D-989B-4DC6-8D76-357CA81EDC75}" destId="{D8476C67-F86B-4F4F-941E-D82AC513E0E3}" srcOrd="0" destOrd="0" presId="urn:microsoft.com/office/officeart/2005/8/layout/process4"/>
    <dgm:cxn modelId="{A6CA3AE8-73DE-4B01-8DFE-33B40843DFAD}" type="presParOf" srcId="{95D3A656-92C6-4736-8E95-7FD1DA7F25D2}" destId="{9E38DF75-5DF9-49D3-90C9-C46AD6A251D9}" srcOrd="1" destOrd="0" presId="urn:microsoft.com/office/officeart/2005/8/layout/process4"/>
    <dgm:cxn modelId="{513B5704-AD13-4003-A391-B4C3FE66BCD0}" type="presParOf" srcId="{95D3A656-92C6-4736-8E95-7FD1DA7F25D2}" destId="{87618779-3A20-451F-AD54-753DEC5EE37F}" srcOrd="2" destOrd="0" presId="urn:microsoft.com/office/officeart/2005/8/layout/process4"/>
    <dgm:cxn modelId="{7A0FBBD1-63FE-4F73-B033-86589B1F8317}" type="presParOf" srcId="{87618779-3A20-451F-AD54-753DEC5EE37F}" destId="{87954192-0677-4354-95E5-EA18F3459DD2}" srcOrd="0" destOrd="0" presId="urn:microsoft.com/office/officeart/2005/8/layout/process4"/>
    <dgm:cxn modelId="{8B26BC3C-9448-4852-9DCA-71695096B974}" type="presParOf" srcId="{95D3A656-92C6-4736-8E95-7FD1DA7F25D2}" destId="{4DFA76A6-5F0D-4C1A-8477-B4DA097620AA}" srcOrd="3" destOrd="0" presId="urn:microsoft.com/office/officeart/2005/8/layout/process4"/>
    <dgm:cxn modelId="{3EE034DC-4CA8-47E9-808D-6F8C92B56E54}" type="presParOf" srcId="{95D3A656-92C6-4736-8E95-7FD1DA7F25D2}" destId="{C8E6446E-B5E5-4DE4-954F-BFBA9BFB6845}" srcOrd="4" destOrd="0" presId="urn:microsoft.com/office/officeart/2005/8/layout/process4"/>
    <dgm:cxn modelId="{9400C1B5-01B7-4F96-B60B-1311FA29075C}" type="presParOf" srcId="{C8E6446E-B5E5-4DE4-954F-BFBA9BFB6845}" destId="{A58FD876-B609-45AB-ACE4-B310EF456751}" srcOrd="0" destOrd="0" presId="urn:microsoft.com/office/officeart/2005/8/layout/process4"/>
    <dgm:cxn modelId="{2605C6F4-6DD4-4F07-A559-41A50C5979D5}" type="presParOf" srcId="{95D3A656-92C6-4736-8E95-7FD1DA7F25D2}" destId="{1710FF77-15B3-45B0-BFD2-C5FF2E833258}" srcOrd="5" destOrd="0" presId="urn:microsoft.com/office/officeart/2005/8/layout/process4"/>
    <dgm:cxn modelId="{F9E0981C-1283-40E5-B931-1F0FD9034C4C}" type="presParOf" srcId="{95D3A656-92C6-4736-8E95-7FD1DA7F25D2}" destId="{8922DBCE-4CDC-4E98-BD18-495A63619A74}" srcOrd="6" destOrd="0" presId="urn:microsoft.com/office/officeart/2005/8/layout/process4"/>
    <dgm:cxn modelId="{A8440D4B-727E-47D4-B179-E3AF59EB93AB}" type="presParOf" srcId="{8922DBCE-4CDC-4E98-BD18-495A63619A74}" destId="{7C659590-2083-46A6-88A1-1EE87B2B23CF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3FCBDB-870F-44CA-9E08-34E90EB99F4F}">
      <dsp:nvSpPr>
        <dsp:cNvPr id="0" name=""/>
        <dsp:cNvSpPr/>
      </dsp:nvSpPr>
      <dsp:spPr>
        <a:xfrm>
          <a:off x="0" y="1911450"/>
          <a:ext cx="6247209" cy="1254118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Re-deploy the </a:t>
          </a:r>
          <a:r>
            <a:rPr lang="en-GB" sz="1400" b="0" kern="1200" dirty="0" err="1" smtClean="0"/>
            <a:t>Permissioning</a:t>
          </a:r>
          <a:r>
            <a:rPr lang="en-GB" sz="1400" b="0" kern="1200" dirty="0" smtClean="0"/>
            <a:t> Adapter and try it out in Liberator Explorer</a:t>
          </a:r>
        </a:p>
      </dsp:txBody>
      <dsp:txXfrm>
        <a:off x="0" y="1911450"/>
        <a:ext cx="6247209" cy="1254118"/>
      </dsp:txXfrm>
    </dsp:sp>
    <dsp:sp modelId="{7C659590-2083-46A6-88A1-1EE87B2B23CF}">
      <dsp:nvSpPr>
        <dsp:cNvPr id="0" name=""/>
        <dsp:cNvSpPr/>
      </dsp:nvSpPr>
      <dsp:spPr>
        <a:xfrm rot="10800000">
          <a:off x="0" y="1428"/>
          <a:ext cx="6247209" cy="1928834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Create a suffix mapping for each user defined in the </a:t>
          </a:r>
          <a:r>
            <a:rPr lang="en-GB" sz="1400" b="0" kern="1200" dirty="0" err="1" smtClean="0"/>
            <a:t>Permissioning</a:t>
          </a:r>
          <a:r>
            <a:rPr lang="en-GB" sz="1400" b="0" kern="1200" dirty="0" smtClean="0"/>
            <a:t> adapter to append the user’s tier to any FX request’s subject</a:t>
          </a:r>
        </a:p>
      </dsp:txBody>
      <dsp:txXfrm rot="10800000">
        <a:off x="0" y="1428"/>
        <a:ext cx="6247209" cy="125329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476C67-F86B-4F4F-941E-D82AC513E0E3}">
      <dsp:nvSpPr>
        <dsp:cNvPr id="0" name=""/>
        <dsp:cNvSpPr/>
      </dsp:nvSpPr>
      <dsp:spPr>
        <a:xfrm>
          <a:off x="0" y="2597623"/>
          <a:ext cx="6247209" cy="568296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Prices for new requests like /FX/GBPUSD/4473 will now depend on the tier and volume band which the user and amount  (respectively) fall under.</a:t>
          </a:r>
        </a:p>
      </dsp:txBody>
      <dsp:txXfrm>
        <a:off x="0" y="2597623"/>
        <a:ext cx="6247209" cy="568296"/>
      </dsp:txXfrm>
    </dsp:sp>
    <dsp:sp modelId="{87954192-0677-4354-95E5-EA18F3459DD2}">
      <dsp:nvSpPr>
        <dsp:cNvPr id="0" name=""/>
        <dsp:cNvSpPr/>
      </dsp:nvSpPr>
      <dsp:spPr>
        <a:xfrm rot="10800000">
          <a:off x="0" y="1732108"/>
          <a:ext cx="6247209" cy="874040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Configure Liberator to use the subject mapper and </a:t>
          </a:r>
        </a:p>
      </dsp:txBody>
      <dsp:txXfrm rot="10800000">
        <a:off x="0" y="1732108"/>
        <a:ext cx="6247209" cy="567925"/>
      </dsp:txXfrm>
    </dsp:sp>
    <dsp:sp modelId="{A58FD876-B609-45AB-ACE4-B310EF456751}">
      <dsp:nvSpPr>
        <dsp:cNvPr id="0" name=""/>
        <dsp:cNvSpPr/>
      </dsp:nvSpPr>
      <dsp:spPr>
        <a:xfrm rot="10800000">
          <a:off x="0" y="866592"/>
          <a:ext cx="6247209" cy="874040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Create a Custom Subject Mapper which determines the volume band and tier from a subject request which includes the amount and username</a:t>
          </a:r>
        </a:p>
      </dsp:txBody>
      <dsp:txXfrm rot="10800000">
        <a:off x="0" y="866592"/>
        <a:ext cx="6247209" cy="567925"/>
      </dsp:txXfrm>
    </dsp:sp>
    <dsp:sp modelId="{7C659590-2083-46A6-88A1-1EE87B2B23CF}">
      <dsp:nvSpPr>
        <dsp:cNvPr id="0" name=""/>
        <dsp:cNvSpPr/>
      </dsp:nvSpPr>
      <dsp:spPr>
        <a:xfrm rot="10800000">
          <a:off x="0" y="1076"/>
          <a:ext cx="6247209" cy="874040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Create an object mapping to append the username to any FX data request</a:t>
          </a:r>
        </a:p>
      </dsp:txBody>
      <dsp:txXfrm rot="10800000">
        <a:off x="0" y="1076"/>
        <a:ext cx="6247209" cy="5679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622BB5-5872-4A95-B668-C481CC981F30}" type="datetimeFigureOut">
              <a:rPr lang="en-GB" smtClean="0"/>
              <a:t>05/11/2013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F7E1EB-9346-4E46-8559-D039CDC917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0020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>
                <a:solidFill>
                  <a:prstClr val="black"/>
                </a:solidFill>
              </a:rPr>
              <a:pPr/>
              <a:t>1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4712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F7E1EB-9346-4E46-8559-D039CDC9175E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46375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4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4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18560" y="1138135"/>
            <a:ext cx="5039360" cy="1470025"/>
          </a:xfrm>
        </p:spPr>
        <p:txBody>
          <a:bodyPr anchor="b" anchorCtr="0"/>
          <a:lstStyle>
            <a:lvl1pPr algn="r">
              <a:defRPr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265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</p:spPr>
        <p:txBody>
          <a:bodyPr anchor="b"/>
          <a:lstStyle>
            <a:lvl1pPr algn="l">
              <a:defRPr sz="2000" b="1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56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>
                <a:solidFill>
                  <a:schemeClr val="accent6"/>
                </a:solidFill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161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Direct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19" name="Picture 18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939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integration Suite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latform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619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rof Services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184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Trader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22" name="Picture 21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  <p:sp>
        <p:nvSpPr>
          <p:cNvPr id="23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859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224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673" y="2198795"/>
            <a:ext cx="8259127" cy="1052405"/>
          </a:xfrm>
        </p:spPr>
        <p:txBody>
          <a:bodyPr anchor="b" anchorCtr="0">
            <a:normAutofit/>
          </a:bodyPr>
          <a:lstStyle>
            <a:lvl1pPr algn="l">
              <a:defRPr sz="4400" b="1" cap="none" spc="-15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7674" y="3258927"/>
            <a:ext cx="8259127" cy="1500187"/>
          </a:xfrm>
        </p:spPr>
        <p:txBody>
          <a:bodyPr anchor="t" anchorCtr="0"/>
          <a:lstStyle>
            <a:lvl1pPr marL="0" indent="0">
              <a:buNone/>
              <a:defRPr sz="2000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7445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743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164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857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5572"/>
            <a:ext cx="8229600" cy="114300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869440"/>
            <a:ext cx="8229597" cy="4256725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9948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5572"/>
            <a:ext cx="8229600" cy="114300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869440"/>
            <a:ext cx="3911597" cy="4256725"/>
          </a:xfrm>
        </p:spPr>
        <p:txBody>
          <a:bodyPr numCol="1" spcCol="0"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/>
          </p:nvPr>
        </p:nvSpPr>
        <p:spPr>
          <a:xfrm>
            <a:off x="4602480" y="1869440"/>
            <a:ext cx="4084320" cy="42567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286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854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27129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 defTabSz="457200"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59921" y="6324501"/>
            <a:ext cx="30268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>
              <a:defRPr/>
            </a:pPr>
            <a:r>
              <a:rPr lang="en-US" sz="1000" dirty="0">
                <a:solidFill>
                  <a:prstClr val="white">
                    <a:lumMod val="65000"/>
                  </a:prstClr>
                </a:solidFill>
              </a:rPr>
              <a:t>© Caplin Systems Ltd. 2012 </a:t>
            </a:r>
            <a:r>
              <a:rPr lang="en-US" sz="1000" dirty="0">
                <a:solidFill>
                  <a:prstClr val="white">
                    <a:lumMod val="85000"/>
                  </a:prstClr>
                </a:solidFill>
              </a:rPr>
              <a:t>|</a:t>
            </a:r>
            <a:r>
              <a:rPr lang="en-US" sz="1000" dirty="0">
                <a:solidFill>
                  <a:prstClr val="white">
                    <a:lumMod val="65000"/>
                  </a:prstClr>
                </a:solidFill>
              </a:rPr>
              <a:t> Confidential</a:t>
            </a:r>
          </a:p>
        </p:txBody>
      </p:sp>
    </p:spTree>
    <p:extLst>
      <p:ext uri="{BB962C8B-B14F-4D97-AF65-F5344CB8AC3E}">
        <p14:creationId xmlns:p14="http://schemas.microsoft.com/office/powerpoint/2010/main" val="4251968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b="1" i="0" kern="1200" spc="-15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SzPct val="50000"/>
        <a:buFont typeface="Lucida Grande"/>
        <a:buChar char="▶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3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3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GB" dirty="0" smtClean="0"/>
              <a:t>Advanced Platform &amp; Integration Concepts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Advanced </a:t>
            </a:r>
            <a:r>
              <a:rPr lang="en-GB" dirty="0" err="1" smtClean="0"/>
              <a:t>Permissioning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3130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Master / Slave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If you have different asset departments, you may wish to run more than one </a:t>
            </a:r>
            <a:r>
              <a:rPr lang="en-GB" dirty="0" err="1" smtClean="0"/>
              <a:t>permissioning</a:t>
            </a:r>
            <a:r>
              <a:rPr lang="en-GB" dirty="0" smtClean="0"/>
              <a:t> system</a:t>
            </a:r>
          </a:p>
          <a:p>
            <a:endParaRPr lang="en-GB" dirty="0" smtClean="0"/>
          </a:p>
          <a:p>
            <a:r>
              <a:rPr lang="en-GB" dirty="0" smtClean="0"/>
              <a:t>The master </a:t>
            </a:r>
            <a:r>
              <a:rPr lang="en-GB" dirty="0" err="1" smtClean="0"/>
              <a:t>permissioning</a:t>
            </a:r>
            <a:r>
              <a:rPr lang="en-GB" dirty="0" smtClean="0"/>
              <a:t> system must have all the users, but a number of slaves can provide the specific permissions.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0348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val 15"/>
          <p:cNvSpPr/>
          <p:nvPr/>
        </p:nvSpPr>
        <p:spPr>
          <a:xfrm>
            <a:off x="4788024" y="5097838"/>
            <a:ext cx="1116124" cy="46632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/>
          <p:cNvSpPr/>
          <p:nvPr/>
        </p:nvSpPr>
        <p:spPr>
          <a:xfrm>
            <a:off x="4651467" y="4467690"/>
            <a:ext cx="1252681" cy="46632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Oval 5"/>
          <p:cNvSpPr/>
          <p:nvPr/>
        </p:nvSpPr>
        <p:spPr>
          <a:xfrm>
            <a:off x="4139952" y="3933056"/>
            <a:ext cx="1944216" cy="79208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Subject Mapping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670074"/>
            <a:ext cx="8229600" cy="4525963"/>
          </a:xfrm>
        </p:spPr>
        <p:txBody>
          <a:bodyPr>
            <a:normAutofit/>
          </a:bodyPr>
          <a:lstStyle/>
          <a:p>
            <a:r>
              <a:rPr lang="en-GB" dirty="0"/>
              <a:t>L</a:t>
            </a:r>
            <a:r>
              <a:rPr lang="en-GB" dirty="0" smtClean="0"/>
              <a:t>iberator can route requests based on permissions. </a:t>
            </a:r>
          </a:p>
          <a:p>
            <a:r>
              <a:rPr lang="en-GB" dirty="0" smtClean="0"/>
              <a:t>This is achieved by mapping the requested subject.</a:t>
            </a:r>
          </a:p>
          <a:p>
            <a:r>
              <a:rPr lang="en-GB" dirty="0" smtClean="0"/>
              <a:t>Example:</a:t>
            </a:r>
            <a:endParaRPr lang="en-GB" dirty="0"/>
          </a:p>
          <a:p>
            <a:pPr lvl="1"/>
            <a:r>
              <a:rPr lang="en-GB" dirty="0" smtClean="0"/>
              <a:t>Route any request for /FX/GBPUSD </a:t>
            </a:r>
            <a:br>
              <a:rPr lang="en-GB" dirty="0" smtClean="0"/>
            </a:br>
            <a:r>
              <a:rPr lang="en-GB" dirty="0" smtClean="0"/>
              <a:t>from user1 to /FX/GBPUSD/tier1 </a:t>
            </a:r>
            <a:br>
              <a:rPr lang="en-GB" dirty="0" smtClean="0"/>
            </a:br>
            <a:r>
              <a:rPr lang="en-GB" dirty="0" smtClean="0"/>
              <a:t>and any request </a:t>
            </a:r>
            <a:br>
              <a:rPr lang="en-GB" dirty="0" smtClean="0"/>
            </a:br>
            <a:r>
              <a:rPr lang="en-GB" dirty="0" smtClean="0"/>
              <a:t>from user2 to /FX/GBPUSD/tier2</a:t>
            </a:r>
          </a:p>
          <a:p>
            <a:r>
              <a:rPr lang="en-GB" dirty="0"/>
              <a:t>Subject mapping </a:t>
            </a:r>
            <a:r>
              <a:rPr lang="en-GB" dirty="0" smtClean="0"/>
              <a:t>is transparent </a:t>
            </a:r>
            <a:r>
              <a:rPr lang="en-GB" dirty="0"/>
              <a:t>to the </a:t>
            </a:r>
            <a:r>
              <a:rPr lang="en-GB" dirty="0" smtClean="0"/>
              <a:t>user!</a:t>
            </a:r>
            <a:endParaRPr lang="en-GB" dirty="0"/>
          </a:p>
        </p:txBody>
      </p:sp>
      <p:sp>
        <p:nvSpPr>
          <p:cNvPr id="4" name="Rounded Rectangle 3"/>
          <p:cNvSpPr/>
          <p:nvPr/>
        </p:nvSpPr>
        <p:spPr>
          <a:xfrm>
            <a:off x="6660232" y="4098776"/>
            <a:ext cx="1763688" cy="914400"/>
          </a:xfrm>
          <a:prstGeom prst="roundRect">
            <a:avLst/>
          </a:prstGeom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/>
            <a:r>
              <a:rPr lang="en-GB" sz="1400" dirty="0">
                <a:solidFill>
                  <a:schemeClr val="dk1"/>
                </a:solidFill>
              </a:rPr>
              <a:t>Subject </a:t>
            </a:r>
            <a:r>
              <a:rPr lang="en-GB" sz="1400" dirty="0" smtClean="0">
                <a:solidFill>
                  <a:schemeClr val="dk1"/>
                </a:solidFill>
              </a:rPr>
              <a:t>Prefix:</a:t>
            </a:r>
            <a:r>
              <a:rPr lang="en-GB" sz="1400" dirty="0">
                <a:solidFill>
                  <a:schemeClr val="dk1"/>
                </a:solidFill>
              </a:rPr>
              <a:t/>
            </a:r>
            <a:br>
              <a:rPr lang="en-GB" sz="1400" dirty="0">
                <a:solidFill>
                  <a:schemeClr val="dk1"/>
                </a:solidFill>
              </a:rPr>
            </a:br>
            <a:r>
              <a:rPr lang="en-GB" sz="1400" dirty="0">
                <a:solidFill>
                  <a:schemeClr val="dk1"/>
                </a:solidFill>
              </a:rPr>
              <a:t>matched by </a:t>
            </a:r>
            <a:r>
              <a:rPr lang="en-GB" sz="1400" dirty="0" smtClean="0">
                <a:solidFill>
                  <a:schemeClr val="dk1"/>
                </a:solidFill>
              </a:rPr>
              <a:t>Liberator</a:t>
            </a:r>
            <a:endParaRPr lang="en-GB" sz="1400" dirty="0">
              <a:solidFill>
                <a:schemeClr val="dk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6696236" y="4467690"/>
            <a:ext cx="1763688" cy="914400"/>
          </a:xfrm>
          <a:prstGeom prst="roundRect">
            <a:avLst/>
          </a:prstGeom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/>
            <a:r>
              <a:rPr lang="en-GB" sz="1400" dirty="0">
                <a:solidFill>
                  <a:schemeClr val="dk1"/>
                </a:solidFill>
              </a:rPr>
              <a:t>Subject </a:t>
            </a:r>
            <a:r>
              <a:rPr lang="en-GB" sz="1400" dirty="0" smtClean="0">
                <a:solidFill>
                  <a:schemeClr val="dk1"/>
                </a:solidFill>
              </a:rPr>
              <a:t>Suffix:</a:t>
            </a:r>
            <a:r>
              <a:rPr lang="en-GB" sz="1400" dirty="0">
                <a:solidFill>
                  <a:schemeClr val="dk1"/>
                </a:solidFill>
              </a:rPr>
              <a:t/>
            </a:r>
            <a:br>
              <a:rPr lang="en-GB" sz="1400" dirty="0">
                <a:solidFill>
                  <a:schemeClr val="dk1"/>
                </a:solidFill>
              </a:rPr>
            </a:br>
            <a:r>
              <a:rPr lang="en-GB" sz="1400" dirty="0" smtClean="0">
                <a:solidFill>
                  <a:schemeClr val="dk1"/>
                </a:solidFill>
              </a:rPr>
              <a:t>added by Liberator if matched</a:t>
            </a:r>
            <a:endParaRPr lang="en-GB" sz="1400" dirty="0">
              <a:solidFill>
                <a:schemeClr val="dk1"/>
              </a:solidFill>
            </a:endParaRPr>
          </a:p>
        </p:txBody>
      </p:sp>
      <p:cxnSp>
        <p:nvCxnSpPr>
          <p:cNvPr id="10" name="Straight Arrow Connector 9"/>
          <p:cNvCxnSpPr>
            <a:stCxn id="4" idx="1"/>
            <a:endCxn id="6" idx="6"/>
          </p:cNvCxnSpPr>
          <p:nvPr/>
        </p:nvCxnSpPr>
        <p:spPr>
          <a:xfrm flipH="1" flipV="1">
            <a:off x="6084168" y="4329100"/>
            <a:ext cx="576064" cy="22687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5" idx="1"/>
            <a:endCxn id="11" idx="6"/>
          </p:cNvCxnSpPr>
          <p:nvPr/>
        </p:nvCxnSpPr>
        <p:spPr>
          <a:xfrm flipH="1" flipV="1">
            <a:off x="5904148" y="4700854"/>
            <a:ext cx="792088" cy="22403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5" idx="1"/>
            <a:endCxn id="16" idx="6"/>
          </p:cNvCxnSpPr>
          <p:nvPr/>
        </p:nvCxnSpPr>
        <p:spPr>
          <a:xfrm flipH="1">
            <a:off x="5904148" y="4924890"/>
            <a:ext cx="792088" cy="40611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845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1" grpId="0" animBg="1"/>
      <p:bldP spid="6" grpId="0" animBg="1"/>
      <p:bldP spid="6" grpId="1" animBg="1"/>
      <p:bldP spid="4" grpId="0" animBg="1"/>
      <p:bldP spid="4" grpId="1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Default Subject Mapper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The default </a:t>
            </a:r>
            <a:r>
              <a:rPr lang="en-GB" dirty="0"/>
              <a:t>subject mapper </a:t>
            </a:r>
            <a:r>
              <a:rPr lang="en-GB" dirty="0" smtClean="0"/>
              <a:t>allows </a:t>
            </a:r>
            <a:r>
              <a:rPr lang="en-GB" dirty="0"/>
              <a:t>you to add a </a:t>
            </a:r>
            <a:r>
              <a:rPr lang="en-GB" dirty="0" smtClean="0"/>
              <a:t>subject mapping </a:t>
            </a:r>
            <a:r>
              <a:rPr lang="en-GB" dirty="0"/>
              <a:t>for a </a:t>
            </a:r>
            <a:r>
              <a:rPr lang="en-GB" dirty="0" smtClean="0"/>
              <a:t>user</a:t>
            </a:r>
          </a:p>
          <a:p>
            <a:r>
              <a:rPr lang="en-GB" dirty="0"/>
              <a:t>To view the data, the user must be permitted "VIEW" action in the default namespace for the </a:t>
            </a:r>
            <a:r>
              <a:rPr lang="en-GB" dirty="0" smtClean="0"/>
              <a:t>product identified </a:t>
            </a:r>
            <a:r>
              <a:rPr lang="en-GB" dirty="0"/>
              <a:t>by the </a:t>
            </a:r>
            <a:r>
              <a:rPr lang="en-GB" i="1" dirty="0"/>
              <a:t>modified</a:t>
            </a:r>
            <a:r>
              <a:rPr lang="en-GB" dirty="0"/>
              <a:t> subject of the RTTP message</a:t>
            </a:r>
            <a:r>
              <a:rPr lang="en-GB" dirty="0" smtClean="0"/>
              <a:t>.</a:t>
            </a:r>
          </a:p>
          <a:p>
            <a:r>
              <a:rPr lang="en-GB" dirty="0" smtClean="0"/>
              <a:t>Only </a:t>
            </a:r>
            <a:r>
              <a:rPr lang="en-GB" dirty="0"/>
              <a:t>one subject mapping can be added for each user by a </a:t>
            </a:r>
            <a:r>
              <a:rPr lang="en-GB" dirty="0" err="1" smtClean="0"/>
              <a:t>Permissioning</a:t>
            </a:r>
            <a:r>
              <a:rPr lang="en-GB" dirty="0" smtClean="0"/>
              <a:t> Adapter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37445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en-GB" dirty="0" smtClean="0"/>
              <a:t>Suffix Mapping</a:t>
            </a:r>
            <a:endParaRPr lang="en-GB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83383"/>
            <a:ext cx="925536" cy="688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061241080"/>
              </p:ext>
            </p:extLst>
          </p:nvPr>
        </p:nvGraphicFramePr>
        <p:xfrm>
          <a:off x="1563290" y="2167003"/>
          <a:ext cx="6247210" cy="31669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127342" y="1515649"/>
            <a:ext cx="64428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Follow “</a:t>
            </a:r>
            <a:r>
              <a:rPr lang="en-GB" dirty="0" err="1" smtClean="0"/>
              <a:t>Permissioning</a:t>
            </a:r>
            <a:r>
              <a:rPr lang="en-GB" smtClean="0"/>
              <a:t> Integration </a:t>
            </a:r>
            <a:r>
              <a:rPr lang="en-GB" dirty="0" smtClean="0"/>
              <a:t>Adapter” tutorial, Section 1.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3303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Custom Subject Mapper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Calculate </a:t>
            </a:r>
            <a:r>
              <a:rPr lang="en-GB" dirty="0"/>
              <a:t>a subject mapping based on customized mapping </a:t>
            </a:r>
            <a:r>
              <a:rPr lang="en-GB" dirty="0" smtClean="0"/>
              <a:t>logic</a:t>
            </a:r>
          </a:p>
          <a:p>
            <a:r>
              <a:rPr lang="en-GB" dirty="0" smtClean="0"/>
              <a:t>Example:</a:t>
            </a:r>
          </a:p>
          <a:p>
            <a:pPr marL="742950" lvl="2" indent="-342900">
              <a:buClr>
                <a:schemeClr val="accent6"/>
              </a:buClr>
              <a:buSzPct val="50000"/>
              <a:buFont typeface="Lucida Grande"/>
              <a:buChar char="▶"/>
            </a:pPr>
            <a:r>
              <a:rPr lang="en-GB" dirty="0"/>
              <a:t>Route any request for /</a:t>
            </a:r>
            <a:r>
              <a:rPr lang="en-GB" dirty="0" smtClean="0"/>
              <a:t>FX/GBPUSD </a:t>
            </a:r>
            <a:br>
              <a:rPr lang="en-GB" dirty="0" smtClean="0"/>
            </a:br>
            <a:r>
              <a:rPr lang="en-GB" dirty="0" smtClean="0"/>
              <a:t>where the amount is between 1M and 2M </a:t>
            </a:r>
            <a:br>
              <a:rPr lang="en-GB" dirty="0" smtClean="0"/>
            </a:br>
            <a:r>
              <a:rPr lang="en-GB" dirty="0" smtClean="0"/>
              <a:t>to </a:t>
            </a:r>
            <a:r>
              <a:rPr lang="en-GB" dirty="0"/>
              <a:t>/</a:t>
            </a:r>
            <a:r>
              <a:rPr lang="en-GB" dirty="0" smtClean="0"/>
              <a:t>FX/GBPUSD/volumeband2 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0858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en-GB" dirty="0"/>
              <a:t>Custom Subject Mapper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4667" y="412096"/>
            <a:ext cx="925536" cy="688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757834501"/>
              </p:ext>
            </p:extLst>
          </p:nvPr>
        </p:nvGraphicFramePr>
        <p:xfrm>
          <a:off x="1563290" y="2167003"/>
          <a:ext cx="6247210" cy="31669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127342" y="1515649"/>
            <a:ext cx="64428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Follow “</a:t>
            </a:r>
            <a:r>
              <a:rPr lang="en-GB" dirty="0" err="1" smtClean="0"/>
              <a:t>Permissioning</a:t>
            </a:r>
            <a:r>
              <a:rPr lang="en-GB" dirty="0" smtClean="0"/>
              <a:t> Integration Adapter” tutorial, Section 2.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2331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-3-pp-pres">
  <a:themeElements>
    <a:clrScheme name="Caplin 2012">
      <a:dk1>
        <a:srgbClr val="000000"/>
      </a:dk1>
      <a:lt1>
        <a:sysClr val="window" lastClr="FFFFFF"/>
      </a:lt1>
      <a:dk2>
        <a:srgbClr val="1F497D"/>
      </a:dk2>
      <a:lt2>
        <a:srgbClr val="EEECE1"/>
      </a:lt2>
      <a:accent1>
        <a:srgbClr val="EC6182"/>
      </a:accent1>
      <a:accent2>
        <a:srgbClr val="50B748"/>
      </a:accent2>
      <a:accent3>
        <a:srgbClr val="E8B13F"/>
      </a:accent3>
      <a:accent4>
        <a:srgbClr val="54B0CB"/>
      </a:accent4>
      <a:accent5>
        <a:srgbClr val="FF7231"/>
      </a:accent5>
      <a:accent6>
        <a:srgbClr val="818181"/>
      </a:accent6>
      <a:hlink>
        <a:srgbClr val="54B0CB"/>
      </a:hlink>
      <a:folHlink>
        <a:srgbClr val="54B0C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297</Words>
  <Application>Microsoft Office PowerPoint</Application>
  <PresentationFormat>On-screen Show (4:3)</PresentationFormat>
  <Paragraphs>36</Paragraphs>
  <Slides>7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4-3-pp-pres</vt:lpstr>
      <vt:lpstr>Advanced Permissioning</vt:lpstr>
      <vt:lpstr>Master / Slave</vt:lpstr>
      <vt:lpstr>Subject Mapping</vt:lpstr>
      <vt:lpstr>Default Subject Mapper</vt:lpstr>
      <vt:lpstr>Suffix Mapping</vt:lpstr>
      <vt:lpstr>Custom Subject Mapper</vt:lpstr>
      <vt:lpstr>Custom Subject Mapper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2013-11-05T06:20:44Z</dcterms:created>
  <dcterms:modified xsi:type="dcterms:W3CDTF">2013-11-05T06:20:48Z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